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9" r:id="rId3"/>
    <p:sldId id="257" r:id="rId4"/>
    <p:sldId id="256" r:id="rId5"/>
    <p:sldId id="281" r:id="rId6"/>
    <p:sldId id="258" r:id="rId7"/>
    <p:sldId id="259" r:id="rId8"/>
    <p:sldId id="261" r:id="rId9"/>
    <p:sldId id="262" r:id="rId10"/>
    <p:sldId id="267" r:id="rId11"/>
    <p:sldId id="268" r:id="rId12"/>
    <p:sldId id="263" r:id="rId13"/>
    <p:sldId id="264" r:id="rId14"/>
    <p:sldId id="265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289F6-C878-48DB-9271-F22D1774C426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6B651-4DC3-4AC5-95AA-871B55C1F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8F29-1947-4F3B-9C2C-5F4B06F69AF3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02585-0965-431B-A6F2-CA2D4CA70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3D8DC-643D-4591-BB57-25AE582095F1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041D4-C36A-429C-A76F-06C8604C3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7FAEB-8BC3-4A02-9FCE-E7456A9FE0E1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8C580-9D40-4054-B4EC-57984FE38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8032B-7172-4820-B579-34D76DBFD80E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35042-54A1-4594-824B-F32A10565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1DD54-1734-43B6-B0FC-7CF3A82F454A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5BD91-D617-4E06-9179-9739C72BF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8AF50-A165-49E0-98C6-9796FE1C3DC5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1C687-8831-4ACF-8120-6149C7918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25676-A516-4E65-99B4-78EB5BCEF780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CF8D2-B981-4DC2-B9E5-B817252AE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84439-B665-4182-9DB3-763FC3CB3F4C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17703-5630-4F60-81FF-108D1E2BF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12451-437F-4FF4-B9BF-CE14584595C8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B9685-215C-40A7-B18F-770F7891D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59224-19DD-4735-923D-F122C10D35D4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E013B-2172-4E09-9E45-93C9CAE8F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180F60-A55D-4505-A751-98B579007250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512AD9-EA66-4AC0-BEF0-5E3326892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dmin\Desktop\zimnii-fon-dlya-prezentacii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65026"/>
            <a:ext cx="9525000" cy="715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3" name="Прямоугольник 1"/>
          <p:cNvSpPr>
            <a:spLocks noChangeArrowheads="1"/>
          </p:cNvSpPr>
          <p:nvPr/>
        </p:nvSpPr>
        <p:spPr bwMode="auto">
          <a:xfrm>
            <a:off x="1187450" y="2276475"/>
            <a:ext cx="6553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 dirty="0">
                <a:solidFill>
                  <a:srgbClr val="0070C0"/>
                </a:solidFill>
                <a:latin typeface="Calibri" pitchFamily="34" charset="0"/>
              </a:rPr>
              <a:t>«Переход от ФГОС ООО</a:t>
            </a:r>
          </a:p>
          <a:p>
            <a:pPr algn="ctr"/>
            <a:r>
              <a:rPr lang="ru-RU" sz="7200" b="1" dirty="0">
                <a:solidFill>
                  <a:srgbClr val="0070C0"/>
                </a:solidFill>
                <a:latin typeface="Calibri" pitchFamily="34" charset="0"/>
              </a:rPr>
              <a:t> к ФГОС СОО»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zimnii-fon-dlya-prezentacii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47638"/>
            <a:ext cx="9525000" cy="715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11188" y="836613"/>
            <a:ext cx="8208962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 i="1" dirty="0">
                <a:solidFill>
                  <a:srgbClr val="0070C0"/>
                </a:solidFill>
              </a:rPr>
              <a:t>Образовательная деятельность осуществляется через </a:t>
            </a:r>
          </a:p>
          <a:p>
            <a:pPr algn="ctr"/>
            <a:endParaRPr lang="ru-RU" sz="4000" b="1" i="1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ru-RU" sz="4000" dirty="0"/>
              <a:t> урочную; </a:t>
            </a:r>
          </a:p>
          <a:p>
            <a:pPr>
              <a:buFontTx/>
              <a:buChar char="•"/>
            </a:pPr>
            <a:r>
              <a:rPr lang="ru-RU" sz="4000" dirty="0"/>
              <a:t> внеурочную деятельность.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zimnii-fon-dlya-prezentacii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47638"/>
            <a:ext cx="9525000" cy="715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50825" y="765175"/>
            <a:ext cx="85693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Внеурочная деятельность организуется по направлениям развития личности:</a:t>
            </a:r>
          </a:p>
          <a:p>
            <a:pPr>
              <a:buFontTx/>
              <a:buChar char="•"/>
            </a:pPr>
            <a:r>
              <a:rPr lang="ru-RU" sz="4000" dirty="0"/>
              <a:t>спортивно-оздоровительное;</a:t>
            </a:r>
          </a:p>
          <a:p>
            <a:pPr>
              <a:buFontTx/>
              <a:buChar char="•"/>
            </a:pPr>
            <a:r>
              <a:rPr lang="ru-RU" sz="4000" dirty="0"/>
              <a:t>духовно-нравственное;</a:t>
            </a:r>
          </a:p>
          <a:p>
            <a:pPr>
              <a:buFontTx/>
              <a:buChar char="•"/>
            </a:pPr>
            <a:r>
              <a:rPr lang="ru-RU" sz="4000" dirty="0"/>
              <a:t>социальное;</a:t>
            </a:r>
          </a:p>
          <a:p>
            <a:pPr>
              <a:buFontTx/>
              <a:buChar char="•"/>
            </a:pPr>
            <a:r>
              <a:rPr lang="ru-RU" sz="4000" dirty="0" err="1"/>
              <a:t>общеинтеллектуальное</a:t>
            </a:r>
            <a:r>
              <a:rPr lang="ru-RU" sz="4000" dirty="0"/>
              <a:t>;</a:t>
            </a:r>
          </a:p>
          <a:p>
            <a:pPr>
              <a:buFontTx/>
              <a:buChar char="•"/>
            </a:pPr>
            <a:r>
              <a:rPr lang="ru-RU" sz="4000" dirty="0"/>
              <a:t>общекультурное.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zimnii-fon-dlya-prezentacii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47638"/>
            <a:ext cx="9525000" cy="715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3"/>
          <a:srcRect l="19756" t="17822" r="20901" b="17139"/>
          <a:stretch>
            <a:fillRect/>
          </a:stretch>
        </p:blipFill>
        <p:spPr bwMode="auto">
          <a:xfrm>
            <a:off x="214722" y="127141"/>
            <a:ext cx="8714556" cy="660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zimnii-fon-dlya-prezentacii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47638"/>
            <a:ext cx="9525000" cy="715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3"/>
          <a:srcRect l="20195" t="17039" r="22440" b="11546"/>
          <a:stretch>
            <a:fillRect/>
          </a:stretch>
        </p:blipFill>
        <p:spPr bwMode="auto">
          <a:xfrm>
            <a:off x="344959" y="188640"/>
            <a:ext cx="8454082" cy="625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zimnii-fon-dlya-prezentacii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47638"/>
            <a:ext cx="9525000" cy="715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39750" y="765175"/>
            <a:ext cx="820896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chemeClr val="tx2"/>
                </a:solidFill>
              </a:rPr>
              <a:t>Учебный план определяет</a:t>
            </a:r>
          </a:p>
          <a:p>
            <a:pPr algn="ctr"/>
            <a:r>
              <a:rPr lang="ru-RU" sz="4000" b="1">
                <a:solidFill>
                  <a:schemeClr val="tx2"/>
                </a:solidFill>
              </a:rPr>
              <a:t>количество учебных занятий за 2 года на одного обучающегося</a:t>
            </a:r>
          </a:p>
          <a:p>
            <a:pPr algn="ctr">
              <a:buFontTx/>
              <a:buChar char="•"/>
            </a:pPr>
            <a:r>
              <a:rPr lang="ru-RU" sz="4000"/>
              <a:t> не менее 2170 (32 ч) часов и</a:t>
            </a:r>
          </a:p>
          <a:p>
            <a:pPr algn="ctr"/>
            <a:endParaRPr lang="ru-RU" sz="4000"/>
          </a:p>
          <a:p>
            <a:pPr algn="ctr">
              <a:buFontTx/>
              <a:buChar char="•"/>
            </a:pPr>
            <a:r>
              <a:rPr lang="ru-RU" sz="4000"/>
              <a:t>не более 2590 часов (не более 37 часов в неделю).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zimnii-fon-dlya-prezentacii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47638"/>
            <a:ext cx="9525000" cy="715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23850" y="404813"/>
            <a:ext cx="8496300" cy="551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Учебный план предусматривает изучение обязательных учебных предметов: </a:t>
            </a:r>
          </a:p>
          <a:p>
            <a:pPr algn="ctr"/>
            <a:endParaRPr lang="ru-RU" sz="4000" b="1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ru-RU" sz="2800" dirty="0"/>
              <a:t> учебных предметов по выбору из обязательных предметных областей;</a:t>
            </a:r>
          </a:p>
          <a:p>
            <a:pPr>
              <a:buFontTx/>
              <a:buChar char="•"/>
            </a:pPr>
            <a:r>
              <a:rPr lang="ru-RU" sz="2800" dirty="0"/>
              <a:t> дополнительных учебных предметов;</a:t>
            </a:r>
          </a:p>
          <a:p>
            <a:pPr>
              <a:buFontTx/>
              <a:buChar char="•"/>
            </a:pPr>
            <a:r>
              <a:rPr lang="ru-RU" sz="2800" dirty="0"/>
              <a:t> курсов по выбору;</a:t>
            </a:r>
          </a:p>
          <a:p>
            <a:pPr>
              <a:buFontTx/>
              <a:buChar char="•"/>
            </a:pPr>
            <a:r>
              <a:rPr lang="ru-RU" sz="2800" dirty="0"/>
              <a:t> и общих для включения во все учебные планы учебных предметов, в том числе на углубленном уровне.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zimnii-fon-dlya-prezentacii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47638"/>
            <a:ext cx="9525000" cy="715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</a:rPr>
              <a:t>Обязательные предметные области:</a:t>
            </a:r>
          </a:p>
          <a:p>
            <a:endParaRPr lang="ru-RU" sz="4000" dirty="0"/>
          </a:p>
          <a:p>
            <a:r>
              <a:rPr lang="ru-RU" sz="4000" dirty="0"/>
              <a:t>Предметная область </a:t>
            </a:r>
            <a:r>
              <a:rPr lang="ru-RU" sz="4000" u="sng" dirty="0"/>
              <a:t>"Филология":</a:t>
            </a:r>
          </a:p>
          <a:p>
            <a:r>
              <a:rPr lang="ru-RU" sz="4000" dirty="0"/>
              <a:t>"Русский язык и литература" (базовый и углубленный уровни);</a:t>
            </a:r>
          </a:p>
          <a:p>
            <a:r>
              <a:rPr lang="ru-RU" sz="4000" dirty="0"/>
              <a:t>"Родной (нерусский) язык и литература" (базовый и углубленный уровни). </a:t>
            </a:r>
          </a:p>
        </p:txBody>
      </p:sp>
    </p:spTree>
    <p:extLst>
      <p:ext uri="{BB962C8B-B14F-4D97-AF65-F5344CB8AC3E}">
        <p14:creationId xmlns:p14="http://schemas.microsoft.com/office/powerpoint/2010/main" val="1903015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zimnii-fon-dlya-prezentacii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47638"/>
            <a:ext cx="9525000" cy="715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ru-RU" sz="4000" b="1" dirty="0">
                <a:solidFill>
                  <a:srgbClr val="0070C0"/>
                </a:solidFill>
              </a:rPr>
              <a:t>Предметная область "Иностранные языки":</a:t>
            </a:r>
          </a:p>
          <a:p>
            <a:pPr eaLnBrk="1" hangingPunct="1">
              <a:defRPr/>
            </a:pPr>
            <a:r>
              <a:rPr lang="ru-RU" sz="4000" dirty="0"/>
              <a:t>"Иностранный язык" (базовый и углубленный уровни</a:t>
            </a:r>
            <a:r>
              <a:rPr lang="ru-RU" sz="4000" dirty="0" smtClean="0"/>
              <a:t>);</a:t>
            </a:r>
          </a:p>
          <a:p>
            <a:pPr eaLnBrk="1" hangingPunct="1">
              <a:defRPr/>
            </a:pPr>
            <a:endParaRPr lang="ru-RU" sz="4000" dirty="0"/>
          </a:p>
          <a:p>
            <a:pPr eaLnBrk="1" hangingPunct="1">
              <a:defRPr/>
            </a:pPr>
            <a:r>
              <a:rPr lang="ru-RU" sz="4000" dirty="0"/>
              <a:t>"Второй иностранный язык" (базовый и углубленный уровни).</a:t>
            </a:r>
          </a:p>
        </p:txBody>
      </p:sp>
    </p:spTree>
    <p:extLst>
      <p:ext uri="{BB962C8B-B14F-4D97-AF65-F5344CB8AC3E}">
        <p14:creationId xmlns:p14="http://schemas.microsoft.com/office/powerpoint/2010/main" val="4051192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zimnii-fon-dlya-prezentacii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47638"/>
            <a:ext cx="9525000" cy="715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</a:rPr>
              <a:t>Предметная область "Общественные науки":</a:t>
            </a:r>
          </a:p>
          <a:p>
            <a:r>
              <a:rPr lang="ru-RU" sz="3200" dirty="0"/>
              <a:t>"История" (базовый и углубленный уровни);</a:t>
            </a:r>
          </a:p>
          <a:p>
            <a:r>
              <a:rPr lang="ru-RU" sz="3200" dirty="0"/>
              <a:t>"География" (базовый и углубленный уровни);</a:t>
            </a:r>
          </a:p>
          <a:p>
            <a:r>
              <a:rPr lang="ru-RU" sz="3200" dirty="0"/>
              <a:t>"Экономика" (базовый и углубленный уровни);</a:t>
            </a:r>
          </a:p>
          <a:p>
            <a:r>
              <a:rPr lang="ru-RU" sz="3200" dirty="0"/>
              <a:t>"Право" (базовый и углубленный уровни);</a:t>
            </a:r>
          </a:p>
          <a:p>
            <a:r>
              <a:rPr lang="ru-RU" sz="3200" dirty="0"/>
              <a:t>"Обществознание" (базовый уровень);</a:t>
            </a:r>
          </a:p>
          <a:p>
            <a:r>
              <a:rPr lang="ru-RU" sz="3200" dirty="0"/>
              <a:t>"Россия в мире" (базовый уровень).</a:t>
            </a:r>
          </a:p>
        </p:txBody>
      </p:sp>
    </p:spTree>
    <p:extLst>
      <p:ext uri="{BB962C8B-B14F-4D97-AF65-F5344CB8AC3E}">
        <p14:creationId xmlns:p14="http://schemas.microsoft.com/office/powerpoint/2010/main" val="1782219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zimnii-fon-dlya-prezentacii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47638"/>
            <a:ext cx="9525000" cy="715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</a:rPr>
              <a:t>Предметная область "Математика и информатика":</a:t>
            </a:r>
          </a:p>
          <a:p>
            <a:r>
              <a:rPr lang="ru-RU" sz="4000" dirty="0"/>
              <a:t>"Математика: алгебра и начала математического анализа, геометрия" (базовый и углубленный уровни</a:t>
            </a:r>
            <a:r>
              <a:rPr lang="ru-RU" sz="4000" dirty="0" smtClean="0"/>
              <a:t>);</a:t>
            </a:r>
          </a:p>
          <a:p>
            <a:endParaRPr lang="ru-RU" sz="4000" dirty="0"/>
          </a:p>
          <a:p>
            <a:r>
              <a:rPr lang="ru-RU" sz="4000" dirty="0"/>
              <a:t>"Информатика" (базовый и углубленный уровни).</a:t>
            </a:r>
          </a:p>
        </p:txBody>
      </p:sp>
    </p:spTree>
    <p:extLst>
      <p:ext uri="{BB962C8B-B14F-4D97-AF65-F5344CB8AC3E}">
        <p14:creationId xmlns:p14="http://schemas.microsoft.com/office/powerpoint/2010/main" val="2780882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\Desktop\zimnii-fon-dlya-prezentacii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47638"/>
            <a:ext cx="9525000" cy="715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04664"/>
            <a:ext cx="80648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Цель педсовета: повысить уровень </a:t>
            </a: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методической </a:t>
            </a:r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готовности учителей  </a:t>
            </a: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школы к введению </a:t>
            </a:r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ФГОС СОО.  </a:t>
            </a:r>
            <a:b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buNone/>
            </a:pP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800" b="1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Задачи: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Активизировать </a:t>
            </a:r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деятельность педагогического коллектива по </a:t>
            </a: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изучению </a:t>
            </a:r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содержания ФГОС СОО. </a:t>
            </a:r>
          </a:p>
          <a:p>
            <a:pPr>
              <a:buNone/>
            </a:pPr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•    Обобщить знания терминологии ФГОС  и </a:t>
            </a: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представлений педагогов </a:t>
            </a:r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 особенностях </a:t>
            </a: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системно-</a:t>
            </a:r>
            <a:r>
              <a:rPr lang="ru-RU" sz="2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деятельностного</a:t>
            </a: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подхода   и основных образовательных технологий в  обучении. </a:t>
            </a:r>
          </a:p>
          <a:p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8745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zimnii-fon-dlya-prezentacii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47638"/>
            <a:ext cx="9525000" cy="715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</a:rPr>
              <a:t>Предметная область "Математика и информатика":</a:t>
            </a:r>
          </a:p>
          <a:p>
            <a:r>
              <a:rPr lang="ru-RU" sz="4000" dirty="0"/>
              <a:t>"Математика: алгебра и начала математического анализа, геометрия" (базовый и углубленный уровни</a:t>
            </a:r>
            <a:r>
              <a:rPr lang="ru-RU" sz="4000" dirty="0" smtClean="0"/>
              <a:t>);</a:t>
            </a:r>
          </a:p>
          <a:p>
            <a:endParaRPr lang="ru-RU" sz="4000" dirty="0"/>
          </a:p>
          <a:p>
            <a:r>
              <a:rPr lang="ru-RU" sz="4000" dirty="0"/>
              <a:t>"Информатика" (базовый и углубленный уровни).</a:t>
            </a:r>
          </a:p>
        </p:txBody>
      </p:sp>
    </p:spTree>
    <p:extLst>
      <p:ext uri="{BB962C8B-B14F-4D97-AF65-F5344CB8AC3E}">
        <p14:creationId xmlns:p14="http://schemas.microsoft.com/office/powerpoint/2010/main" val="3824974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zimnii-fon-dlya-prezentacii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47638"/>
            <a:ext cx="9525000" cy="715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48525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</a:rPr>
              <a:t>Предметная область "Физическая культура, экология и основы безопасности </a:t>
            </a:r>
            <a:r>
              <a:rPr lang="ru-RU" sz="4000" dirty="0" smtClean="0">
                <a:solidFill>
                  <a:srgbClr val="0070C0"/>
                </a:solidFill>
              </a:rPr>
              <a:t>жизнедеятельности»:</a:t>
            </a:r>
            <a:endParaRPr lang="ru-RU" sz="4000" dirty="0">
              <a:solidFill>
                <a:srgbClr val="0070C0"/>
              </a:solidFill>
            </a:endParaRPr>
          </a:p>
          <a:p>
            <a:r>
              <a:rPr lang="ru-RU" sz="4000" dirty="0"/>
              <a:t>"Физическая культура" (базовый уровень);</a:t>
            </a:r>
          </a:p>
          <a:p>
            <a:r>
              <a:rPr lang="ru-RU" sz="4000" dirty="0"/>
              <a:t>"Экология" (базовый уровень);</a:t>
            </a:r>
          </a:p>
          <a:p>
            <a:r>
              <a:rPr lang="ru-RU" sz="4000" dirty="0"/>
              <a:t>"Основы безопасности жизнедеятельности" (базовый уровень).</a:t>
            </a:r>
          </a:p>
        </p:txBody>
      </p:sp>
    </p:spTree>
    <p:extLst>
      <p:ext uri="{BB962C8B-B14F-4D97-AF65-F5344CB8AC3E}">
        <p14:creationId xmlns:p14="http://schemas.microsoft.com/office/powerpoint/2010/main" val="3756236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zimnii-fon-dlya-prezentacii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47638"/>
            <a:ext cx="9525000" cy="715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49694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</a:rPr>
              <a:t>В учебные планы могут быть включены:</a:t>
            </a:r>
          </a:p>
          <a:p>
            <a:r>
              <a:rPr lang="ru-RU" sz="2800" dirty="0"/>
              <a:t>дополнительные учебные предметы;</a:t>
            </a:r>
          </a:p>
          <a:p>
            <a:r>
              <a:rPr lang="ru-RU" sz="2800" dirty="0"/>
              <a:t>курсы по выбору обучающихся, предлагаемые организацией, осуществляющей образовательную деятельность. Например: </a:t>
            </a:r>
          </a:p>
          <a:p>
            <a:r>
              <a:rPr lang="ru-RU" sz="2800" dirty="0"/>
              <a:t>"Астрономия",</a:t>
            </a:r>
          </a:p>
          <a:p>
            <a:r>
              <a:rPr lang="ru-RU" sz="2800" dirty="0"/>
              <a:t>"Искусство", </a:t>
            </a:r>
          </a:p>
          <a:p>
            <a:r>
              <a:rPr lang="ru-RU" sz="2800" dirty="0"/>
              <a:t>"Психология", </a:t>
            </a:r>
          </a:p>
          <a:p>
            <a:r>
              <a:rPr lang="ru-RU" sz="2800" dirty="0"/>
              <a:t>"Технология", </a:t>
            </a:r>
          </a:p>
          <a:p>
            <a:r>
              <a:rPr lang="ru-RU" sz="2800" dirty="0"/>
              <a:t>"Дизайн",</a:t>
            </a:r>
          </a:p>
          <a:p>
            <a:r>
              <a:rPr lang="ru-RU" sz="2800" dirty="0"/>
              <a:t>"История родного края",</a:t>
            </a:r>
          </a:p>
          <a:p>
            <a:r>
              <a:rPr lang="ru-RU" sz="2800" dirty="0"/>
              <a:t> "Экология моего края".</a:t>
            </a:r>
          </a:p>
        </p:txBody>
      </p:sp>
    </p:spTree>
    <p:extLst>
      <p:ext uri="{BB962C8B-B14F-4D97-AF65-F5344CB8AC3E}">
        <p14:creationId xmlns:p14="http://schemas.microsoft.com/office/powerpoint/2010/main" val="3386106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zimnii-fon-dlya-prezentacii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47638"/>
            <a:ext cx="9525000" cy="715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</a:rPr>
              <a:t>В школах могут функционировать следующие профили обучения</a:t>
            </a:r>
            <a:r>
              <a:rPr lang="ru-RU" sz="4000" dirty="0" smtClean="0">
                <a:solidFill>
                  <a:srgbClr val="0070C0"/>
                </a:solidFill>
              </a:rPr>
              <a:t>:</a:t>
            </a:r>
          </a:p>
          <a:p>
            <a:pPr algn="ctr"/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 естественнонаучный,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гуманитарный,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социально-экономический,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технологический,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универсальный.</a:t>
            </a:r>
          </a:p>
        </p:txBody>
      </p:sp>
    </p:spTree>
    <p:extLst>
      <p:ext uri="{BB962C8B-B14F-4D97-AF65-F5344CB8AC3E}">
        <p14:creationId xmlns:p14="http://schemas.microsoft.com/office/powerpoint/2010/main" val="837822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zimnii-fon-dlya-prezentacii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47638"/>
            <a:ext cx="9525000" cy="715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540" y="332656"/>
            <a:ext cx="828092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Учебный план профиля обучения и (или) индивидуальный учебный план должны содержать</a:t>
            </a:r>
            <a:r>
              <a:rPr lang="ru-RU" sz="2800" dirty="0" smtClean="0">
                <a:solidFill>
                  <a:srgbClr val="0070C0"/>
                </a:solidFill>
              </a:rPr>
              <a:t>:</a:t>
            </a:r>
          </a:p>
          <a:p>
            <a:r>
              <a:rPr lang="ru-RU" sz="2400" dirty="0" smtClean="0"/>
              <a:t>9 </a:t>
            </a:r>
            <a:r>
              <a:rPr lang="ru-RU" sz="2400" dirty="0"/>
              <a:t>(10) учебных предметов (не менее одного учебного предмета из каждой предметной области) </a:t>
            </a:r>
          </a:p>
          <a:p>
            <a:r>
              <a:rPr lang="ru-RU" sz="2400" dirty="0"/>
              <a:t>общие учебные предметы, обязательные для всех.</a:t>
            </a:r>
          </a:p>
          <a:p>
            <a:r>
              <a:rPr lang="ru-RU" sz="2400" dirty="0"/>
              <a:t> Для включения во все учебные планы являются учебные предметы: </a:t>
            </a:r>
          </a:p>
          <a:p>
            <a:r>
              <a:rPr lang="ru-RU" sz="2400" dirty="0"/>
              <a:t>"Русский язык и литература", </a:t>
            </a:r>
          </a:p>
          <a:p>
            <a:r>
              <a:rPr lang="ru-RU" sz="2400" dirty="0"/>
              <a:t>"Иностранный язык", </a:t>
            </a:r>
          </a:p>
          <a:p>
            <a:r>
              <a:rPr lang="ru-RU" sz="2400" dirty="0"/>
              <a:t>"Математика: алгебра и начала математического анализа, геометрия",        "История" (или "Россия в мире"), </a:t>
            </a:r>
          </a:p>
          <a:p>
            <a:r>
              <a:rPr lang="ru-RU" sz="2400" dirty="0"/>
              <a:t>"Физическая культура", </a:t>
            </a:r>
          </a:p>
          <a:p>
            <a:r>
              <a:rPr lang="ru-RU" sz="2400" dirty="0"/>
              <a:t>"Основы безопасности жизнедеятельности".</a:t>
            </a:r>
          </a:p>
        </p:txBody>
      </p:sp>
    </p:spTree>
    <p:extLst>
      <p:ext uri="{BB962C8B-B14F-4D97-AF65-F5344CB8AC3E}">
        <p14:creationId xmlns:p14="http://schemas.microsoft.com/office/powerpoint/2010/main" val="2648302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\Desktop\zimnii-fon-dlya-prezentacii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47638"/>
            <a:ext cx="9525000" cy="715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3"/>
          <a:srcRect l="19682" t="12617" r="20757" b="8163"/>
          <a:stretch>
            <a:fillRect/>
          </a:stretch>
        </p:blipFill>
        <p:spPr bwMode="auto">
          <a:xfrm>
            <a:off x="197768" y="156662"/>
            <a:ext cx="8748464" cy="65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\Desktop\zimnii-fon-dlya-prezentacii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47638"/>
            <a:ext cx="9525000" cy="715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" name="Picture 2"/>
          <p:cNvPicPr>
            <a:picLocks noChangeAspect="1" noChangeArrowheads="1"/>
          </p:cNvPicPr>
          <p:nvPr/>
        </p:nvPicPr>
        <p:blipFill rotWithShape="1">
          <a:blip r:embed="rId3"/>
          <a:srcRect l="19756" t="23820" r="20245" b="9802"/>
          <a:stretch/>
        </p:blipFill>
        <p:spPr bwMode="auto">
          <a:xfrm>
            <a:off x="305780" y="125761"/>
            <a:ext cx="8532440" cy="644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dmin\Desktop\zimnii-fon-dlya-prezentacii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47638"/>
            <a:ext cx="9525000" cy="715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</a:rPr>
              <a:t>Специфика ФГОС старшей школы</a:t>
            </a:r>
          </a:p>
          <a:p>
            <a:endParaRPr lang="ru-RU" sz="3600" dirty="0"/>
          </a:p>
          <a:p>
            <a:r>
              <a:rPr lang="ru-RU" sz="3600" dirty="0"/>
              <a:t>1. Профильный принцип образования. </a:t>
            </a:r>
          </a:p>
          <a:p>
            <a:endParaRPr lang="ru-RU" sz="3600" dirty="0"/>
          </a:p>
          <a:p>
            <a:r>
              <a:rPr lang="ru-RU" sz="3600" dirty="0"/>
              <a:t>2. Акцент на развитие индивидуального образовательного маршрута каждого школьника.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95779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zimnii-fon-dlya-prezentacii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47638"/>
            <a:ext cx="9525000" cy="715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/>
          <a:srcRect l="19829" t="17300" r="20609" b="10504"/>
          <a:stretch>
            <a:fillRect/>
          </a:stretch>
        </p:blipFill>
        <p:spPr bwMode="auto">
          <a:xfrm>
            <a:off x="412489" y="398183"/>
            <a:ext cx="8319021" cy="60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zimnii-fon-dlya-prezentacii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47638"/>
            <a:ext cx="9525000" cy="715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/>
          <a:srcRect l="19756" t="17039" r="20757" b="8813"/>
          <a:stretch>
            <a:fillRect/>
          </a:stretch>
        </p:blipFill>
        <p:spPr bwMode="auto">
          <a:xfrm>
            <a:off x="251520" y="188640"/>
            <a:ext cx="8670677" cy="655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zimnii-fon-dlya-prezentacii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47638"/>
            <a:ext cx="9525000" cy="715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3"/>
          <a:srcRect l="19902" t="17691" r="20683" b="7253"/>
          <a:stretch>
            <a:fillRect/>
          </a:stretch>
        </p:blipFill>
        <p:spPr bwMode="auto">
          <a:xfrm>
            <a:off x="269776" y="332656"/>
            <a:ext cx="8604448" cy="643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zimnii-fon-dlya-prezentacii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47638"/>
            <a:ext cx="9525000" cy="715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/>
          <a:srcRect l="19904" t="17821" r="20610" b="8682"/>
          <a:stretch>
            <a:fillRect/>
          </a:stretch>
        </p:blipFill>
        <p:spPr bwMode="auto">
          <a:xfrm>
            <a:off x="305780" y="233031"/>
            <a:ext cx="8532440" cy="639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127</TotalTime>
  <Words>532</Words>
  <Application>Microsoft Office PowerPoint</Application>
  <PresentationFormat>Экран (4:3)</PresentationFormat>
  <Paragraphs>87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 Unicode MS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15</cp:revision>
  <dcterms:created xsi:type="dcterms:W3CDTF">2019-12-25T19:09:08Z</dcterms:created>
  <dcterms:modified xsi:type="dcterms:W3CDTF">2020-04-30T10:50:53Z</dcterms:modified>
</cp:coreProperties>
</file>